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11" r:id="rId2"/>
    <p:sldId id="365" r:id="rId3"/>
    <p:sldId id="381" r:id="rId4"/>
    <p:sldId id="366" r:id="rId5"/>
    <p:sldId id="391" r:id="rId6"/>
    <p:sldId id="367" r:id="rId7"/>
    <p:sldId id="368" r:id="rId8"/>
    <p:sldId id="369" r:id="rId9"/>
    <p:sldId id="370" r:id="rId10"/>
    <p:sldId id="371" r:id="rId11"/>
    <p:sldId id="392" r:id="rId12"/>
    <p:sldId id="372" r:id="rId13"/>
    <p:sldId id="382" r:id="rId14"/>
    <p:sldId id="374" r:id="rId15"/>
    <p:sldId id="375" r:id="rId16"/>
    <p:sldId id="396" r:id="rId17"/>
    <p:sldId id="376" r:id="rId18"/>
    <p:sldId id="379" r:id="rId19"/>
    <p:sldId id="380" r:id="rId20"/>
    <p:sldId id="384" r:id="rId21"/>
    <p:sldId id="385" r:id="rId22"/>
    <p:sldId id="386" r:id="rId23"/>
    <p:sldId id="387" r:id="rId24"/>
    <p:sldId id="400" r:id="rId25"/>
    <p:sldId id="389" r:id="rId26"/>
    <p:sldId id="393" r:id="rId27"/>
    <p:sldId id="394" r:id="rId28"/>
    <p:sldId id="395" r:id="rId29"/>
    <p:sldId id="397" r:id="rId30"/>
    <p:sldId id="398" r:id="rId31"/>
    <p:sldId id="390" r:id="rId32"/>
    <p:sldId id="364" r:id="rId33"/>
  </p:sldIdLst>
  <p:sldSz cx="9144000" cy="6858000" type="screen4x3"/>
  <p:notesSz cx="7077075" cy="93932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thony Power" initials="A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EB1"/>
    <a:srgbClr val="EB5C5F"/>
    <a:srgbClr val="BB8D49"/>
    <a:srgbClr val="CC0000"/>
    <a:srgbClr val="666666"/>
    <a:srgbClr val="B50000"/>
    <a:srgbClr val="B80000"/>
    <a:srgbClr val="250000"/>
    <a:srgbClr val="2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069" autoAdjust="0"/>
    <p:restoredTop sz="91440" autoAdjust="0"/>
  </p:normalViewPr>
  <p:slideViewPr>
    <p:cSldViewPr snapToGrid="0">
      <p:cViewPr varScale="1">
        <p:scale>
          <a:sx n="123" d="100"/>
          <a:sy n="123" d="100"/>
        </p:scale>
        <p:origin x="52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0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C362C-B8EB-FD47-9516-07D42DF4EB3B}" type="datetimeFigureOut">
              <a:rPr lang="en-US" smtClean="0"/>
              <a:pPr/>
              <a:t>3/30/22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21945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921945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1A449-D09B-FB4B-806A-76724AC5FB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945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F74A-12B1-374E-80C1-2FDEFD7DEBF6}" type="datetimeFigureOut">
              <a:rPr lang="en-US" smtClean="0"/>
              <a:pPr/>
              <a:t>3/30/22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704850"/>
            <a:ext cx="4695825" cy="3522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461788"/>
            <a:ext cx="5661660" cy="4226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21945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921945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CD387-5C10-F04B-A125-F0EA107DEF4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396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Beautiful Visualization Edited by Julie Steele and Noah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Iliinsky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Copyright © 2010 O’Reilly Media, Inc. All rights reserved. Printed in Canada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459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545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491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0" y="4625436"/>
            <a:ext cx="7759700" cy="962563"/>
          </a:xfrm>
        </p:spPr>
        <p:txBody>
          <a:bodyPr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BF2120F1-9931-5144-8579-2441D6C0DD32}" type="datetime1">
              <a:rPr lang="en-US" smtClean="0"/>
              <a:pPr/>
              <a:t>3/30/22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9B1B-521F-F040-A936-9C24B7C3F03A}" type="datetime1">
              <a:rPr lang="en-US" smtClean="0"/>
              <a:pPr/>
              <a:t>3/30/22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00697-3A82-494B-A2A9-9056C0181C76}" type="datetime1">
              <a:rPr lang="en-US" smtClean="0"/>
              <a:pPr/>
              <a:t>3/30/22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8DF4-C6BF-7F42-B138-795ED59850A4}" type="datetime1">
              <a:rPr lang="en-US" smtClean="0"/>
              <a:pPr/>
              <a:t>3/30/22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AA17B-7185-6C44-A552-058DC86AD96F}" type="datetime1">
              <a:rPr lang="en-US" smtClean="0"/>
              <a:pPr/>
              <a:t>3/30/22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FB613-38D3-1149-A0A4-2A57BFB6831E}" type="datetime1">
              <a:rPr lang="en-US" smtClean="0"/>
              <a:pPr/>
              <a:t>3/30/22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1352F-42AA-1A4A-BD42-9B228A48C236}" type="datetime1">
              <a:rPr lang="en-US" smtClean="0"/>
              <a:pPr/>
              <a:t>3/30/22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281E-5358-9348-B9AE-FA8A5F98086C}" type="datetime1">
              <a:rPr lang="en-US" smtClean="0"/>
              <a:pPr/>
              <a:t>3/30/22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13C27-B94C-214A-AD40-E117D03A6D82}" type="datetime1">
              <a:rPr lang="en-US" smtClean="0"/>
              <a:pPr/>
              <a:t>3/30/22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218D-3333-E24A-A5A0-456EBB6100E7}" type="datetime1">
              <a:rPr lang="en-US" smtClean="0"/>
              <a:pPr/>
              <a:t>3/30/22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A7FE-19C1-714A-BBBC-D934D8657335}" type="datetime1">
              <a:rPr lang="en-US" smtClean="0"/>
              <a:pPr/>
              <a:t>3/30/22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391EC-ACC5-D54E-8D06-C2561D95A2AA}" type="datetime1">
              <a:rPr lang="en-US" smtClean="0"/>
              <a:pPr/>
              <a:t>3/30/22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126163"/>
            <a:ext cx="9144000" cy="1588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0" y="1417638"/>
            <a:ext cx="9144000" cy="1588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DESB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3474" y="6260130"/>
            <a:ext cx="2035776" cy="4541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66666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c1bq0qIKoA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xtremepresentation.typepad.com/blog/2006/09/choosing_a_good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neomam.com/interactive/13reasons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Choosing an effective visual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/>
              <a:t>Jeremy Morris</a:t>
            </a:r>
            <a:endParaRPr lang="en-US" dirty="0"/>
          </a:p>
          <a:p>
            <a:r>
              <a:rPr lang="en-US" dirty="0"/>
              <a:t>Department of Operations and Information Systems</a:t>
            </a:r>
          </a:p>
          <a:p>
            <a:r>
              <a:rPr lang="en-US" dirty="0"/>
              <a:t>University of Utah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Points | Line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1465"/>
            <a:ext cx="3976577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Useful for continuous (as opposed to categorical) data</a:t>
            </a:r>
          </a:p>
          <a:p>
            <a:pPr lvl="1"/>
            <a:r>
              <a:rPr lang="en-US" dirty="0"/>
              <a:t>Very common to connect data across  time for several time periods</a:t>
            </a:r>
          </a:p>
          <a:p>
            <a:r>
              <a:rPr lang="en-US" dirty="0"/>
              <a:t>Considerations:</a:t>
            </a:r>
          </a:p>
          <a:p>
            <a:pPr lvl="1"/>
            <a:r>
              <a:rPr lang="en-US" dirty="0"/>
              <a:t>Number of series:</a:t>
            </a:r>
          </a:p>
          <a:p>
            <a:pPr lvl="2"/>
            <a:r>
              <a:rPr lang="en-US" dirty="0"/>
              <a:t>Single, two, more than two</a:t>
            </a:r>
          </a:p>
          <a:p>
            <a:pPr lvl="2"/>
            <a:r>
              <a:rPr lang="en-US" dirty="0"/>
              <a:t>Variance</a:t>
            </a:r>
          </a:p>
          <a:p>
            <a:pPr lvl="1"/>
            <a:r>
              <a:rPr lang="en-US" dirty="0"/>
              <a:t>Consistent time units on x-axis</a:t>
            </a:r>
          </a:p>
          <a:p>
            <a:pPr lvl="1"/>
            <a:r>
              <a:rPr lang="en-US" dirty="0"/>
              <a:t>Non-zero baseline is okay (due to relative comparisons)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Screen Shot 2016-06-27 at 4.37.09 PM (2)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0631" y="1534583"/>
            <a:ext cx="3094786" cy="443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65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90230-C105-F046-A527-A7594FDA0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85493-3786-5343-9090-406C8EB8F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720"/>
            <a:ext cx="9144000" cy="565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32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Points | Slopegraph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1465"/>
            <a:ext cx="4259179" cy="4525963"/>
          </a:xfrm>
        </p:spPr>
        <p:txBody>
          <a:bodyPr>
            <a:normAutofit/>
          </a:bodyPr>
          <a:lstStyle/>
          <a:p>
            <a:r>
              <a:rPr lang="en-US" dirty="0"/>
              <a:t>Useful for two time periods and multiple points of comparison</a:t>
            </a:r>
          </a:p>
          <a:p>
            <a:pPr lvl="1"/>
            <a:r>
              <a:rPr lang="en-US" dirty="0"/>
              <a:t>Can efficiently observe:</a:t>
            </a:r>
          </a:p>
          <a:p>
            <a:pPr lvl="2"/>
            <a:r>
              <a:rPr lang="en-US" dirty="0"/>
              <a:t>increase vs. decrease</a:t>
            </a:r>
          </a:p>
          <a:p>
            <a:pPr lvl="2"/>
            <a:r>
              <a:rPr lang="en-US" dirty="0"/>
              <a:t>relative rates of increase/decrease</a:t>
            </a:r>
          </a:p>
          <a:p>
            <a:pPr lvl="2"/>
            <a:r>
              <a:rPr lang="en-US" dirty="0"/>
              <a:t>absolute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Screen Shot 2016-06-27 at 4.40.52 PM (2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083" y="1502834"/>
            <a:ext cx="2900478" cy="44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35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Bars | general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Concept: Bars sometimes avoided due to them being common</a:t>
            </a:r>
          </a:p>
          <a:p>
            <a:pPr lvl="1"/>
            <a:r>
              <a:rPr lang="en-US" dirty="0"/>
              <a:t>Consider </a:t>
            </a:r>
            <a:r>
              <a:rPr lang="en-US" b="1" dirty="0"/>
              <a:t>using bars because the are common</a:t>
            </a:r>
            <a:r>
              <a:rPr lang="en-US" dirty="0"/>
              <a:t> and will therefore have limited/no learning curve for the audience</a:t>
            </a:r>
          </a:p>
          <a:p>
            <a:r>
              <a:rPr lang="en-US" dirty="0"/>
              <a:t>Useful for categorical (as opposed to continuous) data</a:t>
            </a:r>
          </a:p>
          <a:p>
            <a:pPr lvl="1"/>
            <a:r>
              <a:rPr lang="en-US" dirty="0"/>
              <a:t>Can efficiently observe:</a:t>
            </a:r>
          </a:p>
          <a:p>
            <a:pPr lvl="2"/>
            <a:r>
              <a:rPr lang="en-US" dirty="0"/>
              <a:t>Largest/smallest value</a:t>
            </a:r>
          </a:p>
          <a:p>
            <a:pPr lvl="2"/>
            <a:r>
              <a:rPr lang="en-US" dirty="0"/>
              <a:t>Differences between categories</a:t>
            </a:r>
          </a:p>
          <a:p>
            <a:r>
              <a:rPr lang="en-US" dirty="0"/>
              <a:t>Considerations:</a:t>
            </a:r>
          </a:p>
          <a:p>
            <a:pPr lvl="1"/>
            <a:r>
              <a:rPr lang="en-US" dirty="0"/>
              <a:t>Y-axis on the left (as opposed to right based on how people read)</a:t>
            </a:r>
          </a:p>
          <a:p>
            <a:pPr lvl="1"/>
            <a:r>
              <a:rPr lang="en-US" dirty="0"/>
              <a:t>Zero baseline</a:t>
            </a:r>
          </a:p>
          <a:p>
            <a:pPr lvl="1"/>
            <a:r>
              <a:rPr lang="en-US" dirty="0"/>
              <a:t>Reduce redundant information (e.g. bar and axis labels)</a:t>
            </a:r>
          </a:p>
          <a:p>
            <a:pPr lvl="1"/>
            <a:r>
              <a:rPr lang="en-US" dirty="0"/>
              <a:t>Bar labels (detail) vs. axis labels (big picture)</a:t>
            </a:r>
          </a:p>
          <a:p>
            <a:pPr lvl="1"/>
            <a:r>
              <a:rPr lang="en-US" dirty="0"/>
              <a:t>Width of bars (Goldilocks concept: too thin, too thick, just right)</a:t>
            </a:r>
          </a:p>
          <a:p>
            <a:pPr lvl="1"/>
            <a:r>
              <a:rPr lang="en-US" dirty="0"/>
              <a:t>One, two and more than two series</a:t>
            </a:r>
          </a:p>
          <a:p>
            <a:pPr lvl="1"/>
            <a:r>
              <a:rPr lang="en-US" dirty="0"/>
              <a:t>Non-stacked (many use cases) vs. stacked (relative few use cases)</a:t>
            </a:r>
          </a:p>
          <a:p>
            <a:pPr lvl="1"/>
            <a:r>
              <a:rPr lang="en-US" dirty="0"/>
              <a:t>Stacked:</a:t>
            </a:r>
          </a:p>
          <a:p>
            <a:pPr lvl="2"/>
            <a:r>
              <a:rPr lang="en-US" dirty="0"/>
              <a:t>Absolute values vs. percentage of whole</a:t>
            </a:r>
          </a:p>
          <a:p>
            <a:pPr lvl="1"/>
            <a:r>
              <a:rPr lang="en-US" dirty="0"/>
              <a:t>Horizontal bar chart is very easy to read and produce</a:t>
            </a:r>
          </a:p>
          <a:p>
            <a:pPr lvl="2"/>
            <a:r>
              <a:rPr lang="en-US" dirty="0"/>
              <a:t>one reason: labels are on the y-axis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72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Bars | Vertical and horizonal bar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 descr="Screen Shot 2016-06-27 at 4.29.54 PM (2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583" y="2180167"/>
            <a:ext cx="4450316" cy="2952750"/>
          </a:xfrm>
          <a:prstGeom prst="rect">
            <a:avLst/>
          </a:prstGeom>
        </p:spPr>
      </p:pic>
      <p:pic>
        <p:nvPicPr>
          <p:cNvPr id="8" name="Picture 7" descr="Screen Shot 2016-06-27 at 4.53.29 PM (2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5" t="9876" r="32639" b="12963"/>
          <a:stretch/>
        </p:blipFill>
        <p:spPr>
          <a:xfrm>
            <a:off x="5355166" y="1672167"/>
            <a:ext cx="3513667" cy="396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8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Bars | Stacked bar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 descr="Screen Shot 2016-06-27 at 4.29.54 PM (2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8656" y="1697963"/>
            <a:ext cx="6266687" cy="390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31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Line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508" y="1621465"/>
            <a:ext cx="3194352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Useful for:</a:t>
            </a:r>
          </a:p>
          <a:p>
            <a:pPr lvl="1"/>
            <a:r>
              <a:rPr lang="en-US" dirty="0"/>
              <a:t>Charting nominal values alongside percentages</a:t>
            </a:r>
          </a:p>
          <a:p>
            <a:r>
              <a:rPr lang="en-US" dirty="0"/>
              <a:t>Not good if</a:t>
            </a:r>
          </a:p>
          <a:p>
            <a:pPr lvl="1"/>
            <a:r>
              <a:rPr lang="en-US" dirty="0"/>
              <a:t>Displaying values of the same scale (can get confusing)</a:t>
            </a:r>
          </a:p>
          <a:p>
            <a:pPr lvl="1"/>
            <a:r>
              <a:rPr lang="en-US" dirty="0"/>
              <a:t>Some platforms don’t allow these to be created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4D1A9-AC60-5A4B-BD98-1DBD479E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859" y="1873726"/>
            <a:ext cx="5492725" cy="37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21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Bars | Waterfall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416" y="1621465"/>
            <a:ext cx="4015137" cy="4525963"/>
          </a:xfrm>
        </p:spPr>
        <p:txBody>
          <a:bodyPr>
            <a:normAutofit/>
          </a:bodyPr>
          <a:lstStyle/>
          <a:p>
            <a:r>
              <a:rPr lang="en-US" dirty="0"/>
              <a:t>Useful for examining:</a:t>
            </a:r>
          </a:p>
          <a:p>
            <a:pPr lvl="1"/>
            <a:r>
              <a:rPr lang="en-US" dirty="0"/>
              <a:t>each part of stacked bar chart individually</a:t>
            </a:r>
          </a:p>
          <a:p>
            <a:pPr lvl="1"/>
            <a:r>
              <a:rPr lang="en-US" dirty="0"/>
              <a:t>or, showing a start point, multiple increases/decreases, then an end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674" y="2030819"/>
            <a:ext cx="4664471" cy="294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9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 | Square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1465"/>
            <a:ext cx="3923414" cy="4525963"/>
          </a:xfrm>
        </p:spPr>
        <p:txBody>
          <a:bodyPr>
            <a:normAutofit lnSpcReduction="10000"/>
          </a:bodyPr>
          <a:lstStyle/>
          <a:p>
            <a:r>
              <a:rPr lang="en-US"/>
              <a:t>Useful for visualizing numbers of vastly different magnitudes</a:t>
            </a:r>
          </a:p>
          <a:p>
            <a:r>
              <a:rPr lang="en-US"/>
              <a:t>Concept:</a:t>
            </a:r>
          </a:p>
          <a:p>
            <a:pPr lvl="1"/>
            <a:r>
              <a:rPr lang="en-US"/>
              <a:t>Squares provide two dimensions (height and width)</a:t>
            </a:r>
          </a:p>
          <a:p>
            <a:pPr lvl="1"/>
            <a:r>
              <a:rPr lang="en-US"/>
              <a:t>Bars just provide height </a:t>
            </a:r>
            <a:r>
              <a:rPr lang="en-US" b="1"/>
              <a:t>or</a:t>
            </a:r>
            <a:r>
              <a:rPr lang="en-US"/>
              <a:t> width)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 descr="Screen Shot 2016-06-27 at 4.31.43 PM (2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2588" y="2740735"/>
            <a:ext cx="4826002" cy="182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52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| What not to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Pies and Donuts</a:t>
            </a:r>
          </a:p>
          <a:p>
            <a:r>
              <a:rPr lang="en-US"/>
              <a:t>3D – “never do it”</a:t>
            </a:r>
          </a:p>
          <a:p>
            <a:pPr lvl="1"/>
            <a:r>
              <a:rPr lang="en-US"/>
              <a:t>Unnecessary information to process</a:t>
            </a:r>
          </a:p>
          <a:p>
            <a:r>
              <a:rPr lang="en-US"/>
              <a:t>Secondary y-axis</a:t>
            </a:r>
          </a:p>
          <a:p>
            <a:pPr lvl="1"/>
            <a:r>
              <a:rPr lang="en-US"/>
              <a:t>Users may not interpret series based on the right-hand y-axis 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1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80-20 rule: </a:t>
            </a:r>
          </a:p>
          <a:p>
            <a:pPr lvl="1"/>
            <a:r>
              <a:rPr lang="en-US" dirty="0"/>
              <a:t>A small subset of available visual displays can handle the majority of data visualization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26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not to do | Pies and Donuts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Simply put, humans struggle to understand relative differences between circles as compared to rectangles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595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not to do | Pies and Donuts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many more times bigger?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029200" y="3637228"/>
            <a:ext cx="9144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80099" y="2617396"/>
            <a:ext cx="2869002" cy="2805208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95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not to do | Pies and Donuts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many more times bigger?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5516" y="2585452"/>
            <a:ext cx="6407041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5516" y="3787805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21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not to do | Pies and Donuts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7x (in both cases)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29374" y="3149027"/>
            <a:ext cx="2869002" cy="2805208"/>
            <a:chOff x="5392493" y="2830048"/>
            <a:chExt cx="2869002" cy="2805208"/>
          </a:xfrm>
        </p:grpSpPr>
        <p:sp>
          <p:nvSpPr>
            <p:cNvPr id="6" name="Oval 5"/>
            <p:cNvSpPr/>
            <p:nvPr/>
          </p:nvSpPr>
          <p:spPr>
            <a:xfrm>
              <a:off x="5392493" y="2830048"/>
              <a:ext cx="2869002" cy="2805208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838513" y="4605634"/>
              <a:ext cx="914400" cy="914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7320513" y="3776298"/>
              <a:ext cx="914400" cy="914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924113" y="2955833"/>
              <a:ext cx="914400" cy="914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850913" y="2949649"/>
              <a:ext cx="914400" cy="914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911713" y="4607376"/>
              <a:ext cx="914400" cy="914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454513" y="3776298"/>
              <a:ext cx="914400" cy="914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393713" y="3776298"/>
              <a:ext cx="914400" cy="914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518985" y="2252236"/>
            <a:ext cx="6407041" cy="921575"/>
            <a:chOff x="2540250" y="2177806"/>
            <a:chExt cx="6407041" cy="921575"/>
          </a:xfrm>
        </p:grpSpPr>
        <p:sp>
          <p:nvSpPr>
            <p:cNvPr id="14" name="Rectangle 13"/>
            <p:cNvSpPr/>
            <p:nvPr/>
          </p:nvSpPr>
          <p:spPr>
            <a:xfrm>
              <a:off x="2540250" y="2183203"/>
              <a:ext cx="6407041" cy="914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46493" y="2184981"/>
              <a:ext cx="914400" cy="914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460893" y="2182298"/>
              <a:ext cx="914400" cy="914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375293" y="2182298"/>
              <a:ext cx="914400" cy="914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89693" y="2180520"/>
              <a:ext cx="914400" cy="914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04093" y="2184981"/>
              <a:ext cx="914400" cy="914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107860" y="2177806"/>
              <a:ext cx="914400" cy="914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377608" y="5708014"/>
            <a:ext cx="55749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hlinkClick r:id="rId2"/>
              </a:rPr>
              <a:t>https://www.youtube.com/watch?v=vc1bq0qIKoA</a:t>
            </a:r>
            <a:r>
              <a:rPr lang="en-US" sz="1000"/>
              <a:t>, accessed 2016-06-27</a:t>
            </a:r>
          </a:p>
        </p:txBody>
      </p:sp>
    </p:spTree>
    <p:extLst>
      <p:ext uri="{BB962C8B-B14F-4D97-AF65-F5344CB8AC3E}">
        <p14:creationId xmlns:p14="http://schemas.microsoft.com/office/powerpoint/2010/main" val="1850312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What not to do | Pies and Donuts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90B91-445F-4342-8637-D33A2C0C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1" y="1743653"/>
            <a:ext cx="2688997" cy="3018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9A97A-57C2-1043-BC1B-D9CBD0870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654" y="1743653"/>
            <a:ext cx="2699204" cy="30188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E7646-3F30-8E47-BFCA-9FF40FB3D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011" y="1750003"/>
            <a:ext cx="3261848" cy="182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79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Compare Nussbaumer to Abela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654" y="1443000"/>
            <a:ext cx="5608948" cy="44361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4336" y="5748362"/>
            <a:ext cx="72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* </a:t>
            </a:r>
            <a:r>
              <a:rPr lang="en-US" sz="1100">
                <a:hlinkClick r:id="rId4"/>
              </a:rPr>
              <a:t>http://extremepresentation.typepad.com/blog/2006/09/choosing_a_good.html</a:t>
            </a:r>
            <a:r>
              <a:rPr lang="en-US" sz="1100"/>
              <a:t>,</a:t>
            </a:r>
            <a:r>
              <a:rPr lang="en-US" sz="1100" dirty="0"/>
              <a:t> </a:t>
            </a:r>
            <a:r>
              <a:rPr lang="en-US" sz="1100"/>
              <a:t> accesed, 2016-06-20</a:t>
            </a:r>
          </a:p>
        </p:txBody>
      </p:sp>
    </p:spTree>
    <p:extLst>
      <p:ext uri="{BB962C8B-B14F-4D97-AF65-F5344CB8AC3E}">
        <p14:creationId xmlns:p14="http://schemas.microsoft.com/office/powerpoint/2010/main" val="1974448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1465"/>
            <a:ext cx="3923414" cy="4525963"/>
          </a:xfrm>
        </p:spPr>
        <p:txBody>
          <a:bodyPr>
            <a:normAutofit/>
          </a:bodyPr>
          <a:lstStyle/>
          <a:p>
            <a:r>
              <a:rPr lang="en-US" dirty="0"/>
              <a:t>Comparing a set of series on different measures</a:t>
            </a:r>
          </a:p>
          <a:p>
            <a:r>
              <a:rPr lang="en-US" dirty="0"/>
              <a:t>Concept:</a:t>
            </a:r>
          </a:p>
          <a:p>
            <a:pPr lvl="1"/>
            <a:r>
              <a:rPr lang="en-US" dirty="0"/>
              <a:t>Assume that each series should be the same</a:t>
            </a:r>
          </a:p>
          <a:p>
            <a:pPr lvl="1"/>
            <a:r>
              <a:rPr lang="en-US" dirty="0"/>
              <a:t>Any deviations will be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26" name="Picture 2" descr="Radar Chart">
            <a:extLst>
              <a:ext uri="{FF2B5EF4-FFF2-40B4-BE49-F238E27FC236}">
                <a16:creationId xmlns:a16="http://schemas.microsoft.com/office/drawing/2014/main" id="{1F2B199C-FB1F-8944-B071-09D8FD86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806" y="1736486"/>
            <a:ext cx="4381339" cy="404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960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1465"/>
            <a:ext cx="3923414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Summarize the distribution of a set of metrics</a:t>
            </a:r>
          </a:p>
          <a:p>
            <a:r>
              <a:rPr lang="en-US" dirty="0"/>
              <a:t>Concept:</a:t>
            </a:r>
          </a:p>
          <a:p>
            <a:pPr lvl="1"/>
            <a:r>
              <a:rPr lang="en-US" dirty="0"/>
              <a:t>Instead of showing a single summary metric, display a range of values</a:t>
            </a:r>
          </a:p>
          <a:p>
            <a:pPr lvl="1"/>
            <a:r>
              <a:rPr lang="en-US" dirty="0"/>
              <a:t>Used more for statistical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074" name="Picture 2" descr="How to Read a Box Plot">
            <a:extLst>
              <a:ext uri="{FF2B5EF4-FFF2-40B4-BE49-F238E27FC236}">
                <a16:creationId xmlns:a16="http://schemas.microsoft.com/office/drawing/2014/main" id="{455348D9-83FD-6D45-9CF1-9539CF319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21465"/>
            <a:ext cx="42068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ox Plot | Simply Psychology">
            <a:extLst>
              <a:ext uri="{FF2B5EF4-FFF2-40B4-BE49-F238E27FC236}">
                <a16:creationId xmlns:a16="http://schemas.microsoft.com/office/drawing/2014/main" id="{21A272D6-9DF0-0149-A854-14AED8937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617" y="4359714"/>
            <a:ext cx="3491345" cy="179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911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2" y="1621465"/>
            <a:ext cx="3906982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Summarize the distribution of one or more variables</a:t>
            </a:r>
          </a:p>
          <a:p>
            <a:r>
              <a:rPr lang="en-US" dirty="0"/>
              <a:t>Concept:</a:t>
            </a:r>
          </a:p>
          <a:p>
            <a:pPr lvl="1"/>
            <a:r>
              <a:rPr lang="en-US" dirty="0"/>
              <a:t>Smoothed version of a histogram</a:t>
            </a:r>
          </a:p>
          <a:p>
            <a:pPr lvl="1"/>
            <a:r>
              <a:rPr lang="en-US" dirty="0"/>
              <a:t>Often used in statistical analysis</a:t>
            </a:r>
          </a:p>
          <a:p>
            <a:pPr lvl="1"/>
            <a:r>
              <a:rPr lang="en-US" dirty="0"/>
              <a:t>Helps understand variable more than summary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122" name="Picture 2" descr="Plot two density plots conditioned on an outcome variable. —  DoubleDensityPlot • WVPlots">
            <a:extLst>
              <a:ext uri="{FF2B5EF4-FFF2-40B4-BE49-F238E27FC236}">
                <a16:creationId xmlns:a16="http://schemas.microsoft.com/office/drawing/2014/main" id="{10C77F2F-8796-2F41-9097-6CB9F8EE8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751" y="2103914"/>
            <a:ext cx="5008249" cy="309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442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ow to Create Waffle Charts in R. Waffle charts are an effective… | by Beth  Hastings | Medium">
            <a:extLst>
              <a:ext uri="{FF2B5EF4-FFF2-40B4-BE49-F238E27FC236}">
                <a16:creationId xmlns:a16="http://schemas.microsoft.com/office/drawing/2014/main" id="{6EB50479-1E22-3944-9AB3-77B6AD145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583" y="2795744"/>
            <a:ext cx="5112326" cy="345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Waffle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2" y="1621465"/>
            <a:ext cx="8562108" cy="4525963"/>
          </a:xfrm>
        </p:spPr>
        <p:txBody>
          <a:bodyPr>
            <a:normAutofit/>
          </a:bodyPr>
          <a:lstStyle/>
          <a:p>
            <a:r>
              <a:rPr lang="en-US" dirty="0"/>
              <a:t>Interesting way to show percentages</a:t>
            </a:r>
          </a:p>
          <a:p>
            <a:r>
              <a:rPr lang="en-US" dirty="0"/>
              <a:t>Alternative to pie chart</a:t>
            </a:r>
          </a:p>
          <a:p>
            <a:r>
              <a:rPr lang="en-US" dirty="0"/>
              <a:t>Most will support some sort of image along with more generic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59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Verbal vs. Visual system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Verbal System</a:t>
            </a:r>
          </a:p>
          <a:p>
            <a:pPr lvl="1"/>
            <a:r>
              <a:rPr lang="en-US" dirty="0"/>
              <a:t>Visual displays: simple text and tables</a:t>
            </a:r>
          </a:p>
          <a:p>
            <a:pPr lvl="1"/>
            <a:r>
              <a:rPr lang="en-US" dirty="0"/>
              <a:t>Interacting with Verbal System == reading; therefore relatively slow in processing information</a:t>
            </a:r>
          </a:p>
          <a:p>
            <a:r>
              <a:rPr lang="en-US" dirty="0"/>
              <a:t>Visual System</a:t>
            </a:r>
          </a:p>
          <a:p>
            <a:pPr lvl="1"/>
            <a:r>
              <a:rPr lang="en-US" dirty="0"/>
              <a:t>Visual displays: points, bars and area</a:t>
            </a:r>
          </a:p>
          <a:p>
            <a:pPr lvl="1"/>
            <a:r>
              <a:rPr lang="en-US" dirty="0"/>
              <a:t>Interacting with Visual System is relatively fast in processing information</a:t>
            </a:r>
          </a:p>
          <a:p>
            <a:r>
              <a:rPr lang="en-US" dirty="0"/>
              <a:t>Navigate to: </a:t>
            </a:r>
            <a:r>
              <a:rPr lang="en-US" dirty="0">
                <a:hlinkClick r:id="rId2"/>
              </a:rPr>
              <a:t>http://neomam.com/interactive/13reasons/</a:t>
            </a:r>
            <a:endParaRPr lang="en-US" dirty="0"/>
          </a:p>
          <a:p>
            <a:pPr lvl="1"/>
            <a:r>
              <a:rPr lang="en-US" dirty="0"/>
              <a:t>Discuss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6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2" y="1621465"/>
            <a:ext cx="8562108" cy="4525963"/>
          </a:xfrm>
        </p:spPr>
        <p:txBody>
          <a:bodyPr>
            <a:normAutofit/>
          </a:bodyPr>
          <a:lstStyle/>
          <a:p>
            <a:r>
              <a:rPr lang="en-US" dirty="0"/>
              <a:t>Good for dashboards</a:t>
            </a:r>
          </a:p>
          <a:p>
            <a:r>
              <a:rPr lang="en-US" dirty="0"/>
              <a:t>Traffic lighting</a:t>
            </a:r>
          </a:p>
          <a:p>
            <a:r>
              <a:rPr lang="en-US" dirty="0"/>
              <a:t>Executive summaries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218" name="Picture 2" descr="How To Create A Stunning Gauge Chart | datapine">
            <a:extLst>
              <a:ext uri="{FF2B5EF4-FFF2-40B4-BE49-F238E27FC236}">
                <a16:creationId xmlns:a16="http://schemas.microsoft.com/office/drawing/2014/main" id="{5356778B-6652-BA43-8D53-F05B8F2D6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643" y="3644995"/>
            <a:ext cx="5178714" cy="230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360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Nussbaumer Knaflic, C., “storytelling with data”, Wiley (2015)</a:t>
            </a:r>
          </a:p>
          <a:p>
            <a:r>
              <a:rPr lang="en-US"/>
              <a:t>Berinato, S., "Good Charts: The HBR Guide to Making Smarter, More Persuasive Data Visualizations", Harvard Business Review Press (2016)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54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48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displays | practical subset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Verbal</a:t>
            </a:r>
            <a:r>
              <a:rPr lang="en-US" dirty="0"/>
              <a:t> System</a:t>
            </a:r>
          </a:p>
          <a:p>
            <a:pPr lvl="1"/>
            <a:r>
              <a:rPr lang="en-US" dirty="0"/>
              <a:t>Simple text</a:t>
            </a:r>
          </a:p>
          <a:p>
            <a:pPr lvl="1"/>
            <a:r>
              <a:rPr lang="en-US" dirty="0"/>
              <a:t>Tables</a:t>
            </a:r>
          </a:p>
          <a:p>
            <a:pPr lvl="2"/>
            <a:r>
              <a:rPr lang="en-US" dirty="0"/>
              <a:t>Table</a:t>
            </a:r>
          </a:p>
          <a:p>
            <a:pPr lvl="2"/>
            <a:r>
              <a:rPr lang="en-US" dirty="0" err="1"/>
              <a:t>Heatmap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Visual</a:t>
            </a:r>
            <a:r>
              <a:rPr lang="en-US" dirty="0"/>
              <a:t> System</a:t>
            </a:r>
          </a:p>
          <a:p>
            <a:pPr lvl="1"/>
            <a:r>
              <a:rPr lang="en-US" dirty="0"/>
              <a:t>Points</a:t>
            </a:r>
          </a:p>
          <a:p>
            <a:pPr lvl="2"/>
            <a:r>
              <a:rPr lang="en-US" dirty="0"/>
              <a:t>Scatterplot</a:t>
            </a:r>
          </a:p>
          <a:p>
            <a:pPr lvl="2"/>
            <a:r>
              <a:rPr lang="en-US" dirty="0"/>
              <a:t>Line graph</a:t>
            </a:r>
          </a:p>
          <a:p>
            <a:pPr lvl="2"/>
            <a:r>
              <a:rPr lang="en-US" dirty="0" err="1"/>
              <a:t>Slopegraph</a:t>
            </a:r>
            <a:endParaRPr lang="en-US" dirty="0"/>
          </a:p>
          <a:p>
            <a:pPr lvl="1"/>
            <a:r>
              <a:rPr lang="en-US" dirty="0"/>
              <a:t>Bars</a:t>
            </a:r>
          </a:p>
          <a:p>
            <a:pPr lvl="2"/>
            <a:r>
              <a:rPr lang="en-US" dirty="0"/>
              <a:t>Vertical bar</a:t>
            </a:r>
          </a:p>
          <a:p>
            <a:pPr lvl="2"/>
            <a:r>
              <a:rPr lang="en-US" dirty="0"/>
              <a:t>Stacked vertical bar	</a:t>
            </a:r>
          </a:p>
          <a:p>
            <a:pPr lvl="2"/>
            <a:r>
              <a:rPr lang="en-US" dirty="0"/>
              <a:t>Waterfall</a:t>
            </a:r>
          </a:p>
          <a:p>
            <a:pPr lvl="2"/>
            <a:r>
              <a:rPr lang="en-US" dirty="0"/>
              <a:t>Horizontal bar</a:t>
            </a:r>
          </a:p>
          <a:p>
            <a:pPr lvl="2"/>
            <a:r>
              <a:rPr lang="en-US" dirty="0"/>
              <a:t>Stacked horizontal bar</a:t>
            </a:r>
          </a:p>
          <a:p>
            <a:pPr lvl="1"/>
            <a:r>
              <a:rPr lang="en-US" dirty="0"/>
              <a:t>Area</a:t>
            </a:r>
          </a:p>
          <a:p>
            <a:pPr lvl="2"/>
            <a:r>
              <a:rPr lang="en-US" dirty="0"/>
              <a:t>Square area</a:t>
            </a:r>
          </a:p>
          <a:p>
            <a:pPr lvl="1"/>
            <a:r>
              <a:rPr lang="en-US" dirty="0"/>
              <a:t>Other</a:t>
            </a:r>
          </a:p>
          <a:p>
            <a:pPr lvl="2"/>
            <a:r>
              <a:rPr lang="en-US" dirty="0"/>
              <a:t>Pies and Donuts</a:t>
            </a:r>
          </a:p>
          <a:p>
            <a:pPr lvl="2"/>
            <a:r>
              <a:rPr lang="en-US" dirty="0"/>
              <a:t>3D</a:t>
            </a:r>
          </a:p>
          <a:p>
            <a:pPr lvl="2"/>
            <a:r>
              <a:rPr lang="en-US" dirty="0"/>
              <a:t>Secondary axes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550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430113-757B-914D-B463-471A0AB9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Often some verbal elements in charts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25AE9C-6B4B-E141-B560-E167F642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EC878-BB9B-9940-ACD5-E5B409352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" y="1574509"/>
            <a:ext cx="9066998" cy="426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90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59619" cy="4525963"/>
          </a:xfrm>
        </p:spPr>
        <p:txBody>
          <a:bodyPr>
            <a:normAutofit fontScale="77500" lnSpcReduction="20000"/>
          </a:bodyPr>
          <a:lstStyle/>
          <a:p>
            <a:pPr defTabSz="914400">
              <a:spcBef>
                <a:spcPts val="0"/>
              </a:spcBef>
            </a:pPr>
            <a:r>
              <a:rPr lang="en-US" dirty="0"/>
              <a:t>One or two numbers to share</a:t>
            </a:r>
          </a:p>
          <a:p>
            <a:pPr defTabSz="914400">
              <a:spcBef>
                <a:spcPts val="0"/>
              </a:spcBef>
            </a:pPr>
            <a:r>
              <a:rPr lang="en-US" dirty="0"/>
              <a:t>Number(s) should be prominent with a few supporting words</a:t>
            </a:r>
          </a:p>
          <a:p>
            <a:pPr defTabSz="914400">
              <a:spcBef>
                <a:spcPts val="0"/>
              </a:spcBef>
            </a:pPr>
            <a:r>
              <a:rPr lang="en-US" dirty="0"/>
              <a:t>If a graph does little or nothing to aid in the interpretation, don’t use it</a:t>
            </a:r>
          </a:p>
          <a:p>
            <a:pPr defTabSz="914400">
              <a:spcBef>
                <a:spcPts val="0"/>
              </a:spcBef>
            </a:pPr>
            <a:r>
              <a:rPr lang="en-US" dirty="0"/>
              <a:t>Considerations:</a:t>
            </a:r>
          </a:p>
          <a:p>
            <a:pPr lvl="1" defTabSz="914400">
              <a:spcBef>
                <a:spcPts val="0"/>
              </a:spcBef>
            </a:pPr>
            <a:r>
              <a:rPr lang="en-US" dirty="0"/>
              <a:t>convert two numbers into a single number (only if important context is not lost)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242390" y="2211575"/>
            <a:ext cx="4827181" cy="2449880"/>
            <a:chOff x="4316819" y="1828800"/>
            <a:chExt cx="4827181" cy="2449880"/>
          </a:xfrm>
        </p:grpSpPr>
        <p:sp>
          <p:nvSpPr>
            <p:cNvPr id="7" name="TextBox 6"/>
            <p:cNvSpPr txBox="1"/>
            <p:nvPr/>
          </p:nvSpPr>
          <p:spPr>
            <a:xfrm>
              <a:off x="4316819" y="1828800"/>
              <a:ext cx="332799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>
                  <a:solidFill>
                    <a:schemeClr val="accent1"/>
                  </a:solidFill>
                </a:rPr>
                <a:t>20%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16819" y="3078351"/>
              <a:ext cx="482718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of children had a </a:t>
              </a:r>
            </a:p>
            <a:p>
              <a:r>
                <a:rPr lang="en-US" sz="2400" dirty="0">
                  <a:solidFill>
                    <a:schemeClr val="accent1"/>
                  </a:solidFill>
                </a:rPr>
                <a:t>traditional stay-at-home mom</a:t>
              </a:r>
            </a:p>
            <a:p>
              <a:r>
                <a:rPr lang="en-US" sz="2400" dirty="0"/>
                <a:t>in 2012, as compared to 41% in 1970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984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|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600200"/>
            <a:ext cx="4559301" cy="45275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Used for reading across rows and down columns/comparing values</a:t>
            </a:r>
          </a:p>
          <a:p>
            <a:r>
              <a:rPr lang="en-US" dirty="0"/>
              <a:t>Good for:</a:t>
            </a:r>
          </a:p>
          <a:p>
            <a:pPr lvl="1"/>
            <a:r>
              <a:rPr lang="en-US" dirty="0"/>
              <a:t>mixed audience: each member can examine what they care about most</a:t>
            </a:r>
          </a:p>
          <a:p>
            <a:pPr lvl="1"/>
            <a:r>
              <a:rPr lang="en-US" dirty="0"/>
              <a:t>mixed scales: when data have mixed scales (e.g. age and income) some graphs can be challenging</a:t>
            </a:r>
          </a:p>
          <a:p>
            <a:r>
              <a:rPr lang="en-US" dirty="0"/>
              <a:t>Not good for:</a:t>
            </a:r>
          </a:p>
          <a:p>
            <a:pPr lvl="1"/>
            <a:r>
              <a:rPr lang="en-US" dirty="0"/>
              <a:t>Live presentations</a:t>
            </a:r>
          </a:p>
          <a:p>
            <a:r>
              <a:rPr lang="en-US" dirty="0"/>
              <a:t>Considerations:</a:t>
            </a:r>
          </a:p>
          <a:p>
            <a:pPr lvl="1"/>
            <a:r>
              <a:rPr lang="en-US" dirty="0"/>
              <a:t>Borders and shading should enhance the legibility of the table; remove/fade them accordingly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 descr="Screen Shot 2016-06-27 at 4.15.02 PM (2)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7084" y="1672167"/>
            <a:ext cx="4116916" cy="411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16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6-27 at 4.46.11 PM (2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030" b="-822"/>
          <a:stretch/>
        </p:blipFill>
        <p:spPr>
          <a:xfrm>
            <a:off x="1291212" y="2225647"/>
            <a:ext cx="5672666" cy="3894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| Heatmap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3448"/>
            <a:ext cx="8229600" cy="1208362"/>
          </a:xfrm>
        </p:spPr>
        <p:txBody>
          <a:bodyPr>
            <a:normAutofit/>
          </a:bodyPr>
          <a:lstStyle/>
          <a:p>
            <a:r>
              <a:rPr lang="en-US" sz="2400" dirty="0"/>
              <a:t>Concept: benefits of a table using color/color saturation is visual cue to improve processing of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809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Points | Scatterplot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1466"/>
            <a:ext cx="8229600" cy="852228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Useful for showing relationship between two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Screen Shot 2016-06-27 at 4.50.49 PM (2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0943" y="2300034"/>
            <a:ext cx="4082114" cy="362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06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31646</TotalTime>
  <Words>1039</Words>
  <Application>Microsoft Macintosh PowerPoint</Application>
  <PresentationFormat>On-screen Show (4:3)</PresentationFormat>
  <Paragraphs>196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Choosing an effective visual</vt:lpstr>
      <vt:lpstr>Introduction</vt:lpstr>
      <vt:lpstr>Verbal vs. Visual system</vt:lpstr>
      <vt:lpstr>Visual displays | practical subset</vt:lpstr>
      <vt:lpstr>Often some verbal elements in charts</vt:lpstr>
      <vt:lpstr>Simple text</vt:lpstr>
      <vt:lpstr>Table | Table</vt:lpstr>
      <vt:lpstr>Table | Heatmap</vt:lpstr>
      <vt:lpstr>Points | Scatterplot</vt:lpstr>
      <vt:lpstr>Points | Line graph</vt:lpstr>
      <vt:lpstr>PowerPoint Presentation</vt:lpstr>
      <vt:lpstr>Points | Slopegraph</vt:lpstr>
      <vt:lpstr>Bars | general</vt:lpstr>
      <vt:lpstr>Bars | Vertical and horizonal bar</vt:lpstr>
      <vt:lpstr>Bars | Stacked bar</vt:lpstr>
      <vt:lpstr>Bar Line Chart</vt:lpstr>
      <vt:lpstr>Bars | Waterfall</vt:lpstr>
      <vt:lpstr>Area | Square area</vt:lpstr>
      <vt:lpstr>Other | What not to do</vt:lpstr>
      <vt:lpstr>What not to do | Pies and Donuts</vt:lpstr>
      <vt:lpstr>What not to do | Pies and Donuts</vt:lpstr>
      <vt:lpstr>What not to do | Pies and Donuts</vt:lpstr>
      <vt:lpstr>What not to do | Pies and Donuts</vt:lpstr>
      <vt:lpstr>What not to do | Pies and Donuts</vt:lpstr>
      <vt:lpstr>Compare Nussbaumer to Abela </vt:lpstr>
      <vt:lpstr>Radar Chart</vt:lpstr>
      <vt:lpstr>Boxplot</vt:lpstr>
      <vt:lpstr>Density Plot</vt:lpstr>
      <vt:lpstr>Waffle Plot</vt:lpstr>
      <vt:lpstr>Gauges</vt:lpstr>
      <vt:lpstr>References</vt:lpstr>
      <vt:lpstr>Appendix</vt:lpstr>
    </vt:vector>
  </TitlesOfParts>
  <Company>self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Strategic Business Plan</dc:title>
  <dc:creator>Anthony Power</dc:creator>
  <cp:lastModifiedBy>Jeremy Morris</cp:lastModifiedBy>
  <cp:revision>321</cp:revision>
  <dcterms:created xsi:type="dcterms:W3CDTF">2010-09-20T17:57:11Z</dcterms:created>
  <dcterms:modified xsi:type="dcterms:W3CDTF">2022-03-31T16:37:11Z</dcterms:modified>
</cp:coreProperties>
</file>